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6" r:id="rId2"/>
    <p:sldId id="277" r:id="rId3"/>
    <p:sldId id="270" r:id="rId4"/>
    <p:sldId id="271" r:id="rId5"/>
    <p:sldId id="272" r:id="rId6"/>
    <p:sldId id="273" r:id="rId7"/>
    <p:sldId id="274" r:id="rId8"/>
    <p:sldId id="275" r:id="rId9"/>
    <p:sldId id="279" r:id="rId10"/>
  </p:sldIdLst>
  <p:sldSz cx="9144000" cy="6858000" type="screen4x3"/>
  <p:notesSz cx="7023100" cy="9309100"/>
  <p:embeddedFontLst>
    <p:embeddedFont>
      <p:font typeface="Algerian" panose="04020705040A02060702" pitchFamily="82" charset="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8EB16-7F5E-4242-B744-7874D5432936}"/>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CCE57E76-33CD-4230-B8E6-FE9D69CFFFA8}"/>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891A314-7367-474F-9766-FEFA02927D73}" type="datetimeFigureOut">
              <a:rPr lang="en-US" smtClean="0"/>
              <a:t>10/19/2018</a:t>
            </a:fld>
            <a:endParaRPr lang="en-US"/>
          </a:p>
        </p:txBody>
      </p:sp>
      <p:sp>
        <p:nvSpPr>
          <p:cNvPr id="4" name="Footer Placeholder 3">
            <a:extLst>
              <a:ext uri="{FF2B5EF4-FFF2-40B4-BE49-F238E27FC236}">
                <a16:creationId xmlns:a16="http://schemas.microsoft.com/office/drawing/2014/main" id="{45057EAE-FBFE-41C6-881F-3BC3B2E7BF95}"/>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6E44D-9626-4A87-8501-97DF0C98C534}"/>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C699FBE-A6E7-4D50-A60E-4B8994BDDEB6}" type="datetimeFigureOut">
              <a:rPr lang="en-US" smtClean="0"/>
              <a:t>10/19/2018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47370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3943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04761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8781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16026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83460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47707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18259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6111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7190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694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10/19/2018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904833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http://3.bp.blogspot.com/-oDL09ZSGmcg/Tc1xnFh355I/AAAAAAAABGc/p07qfJU_etk/s1600/Tyre-aerial-photo-by-France-Military-1934.jpg"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4552"/>
            <a:ext cx="12191999" cy="7862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77" y="214170"/>
            <a:ext cx="3311090" cy="6643830"/>
          </a:xfrm>
        </p:spPr>
        <p:txBody>
          <a:bodyPr>
            <a:normAutofit lnSpcReduction="10000"/>
          </a:bodyPr>
          <a:lstStyle/>
          <a:p>
            <a:pPr marL="0" indent="0">
              <a:buNone/>
            </a:pPr>
            <a:r>
              <a:rPr lang="en-US" sz="4000" b="1" i="1" u="sng" dirty="0">
                <a:effectLst>
                  <a:outerShdw blurRad="38100" dist="38100" dir="2700000" algn="tl">
                    <a:srgbClr val="000000">
                      <a:alpha val="43137"/>
                    </a:srgbClr>
                  </a:outerShdw>
                </a:effectLst>
              </a:rPr>
              <a:t>Prophecies Against Neighboring Nations</a:t>
            </a:r>
            <a:r>
              <a:rPr lang="en-US" sz="4000" b="1" i="1"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(Ezekiel 25)</a:t>
            </a:r>
          </a:p>
          <a:p>
            <a:r>
              <a:rPr lang="en-US" sz="3200" dirty="0">
                <a:effectLst>
                  <a:outerShdw blurRad="38100" dist="38100" dir="2700000" algn="tl">
                    <a:srgbClr val="000000">
                      <a:alpha val="43137"/>
                    </a:srgbClr>
                  </a:outerShdw>
                </a:effectLst>
              </a:rPr>
              <a:t>The nations named and condemned in this chapter were the bordering neighbors of Israel –Ammon, Moab, Edom, and Philistia.</a:t>
            </a:r>
          </a:p>
          <a:p>
            <a:pPr marL="0" indent="0">
              <a:buNone/>
            </a:pPr>
            <a:endParaRPr lang="en-US" sz="3600" dirty="0">
              <a:effectLst>
                <a:outerShdw blurRad="38100" dist="38100" dir="2700000" algn="tl">
                  <a:srgbClr val="000000">
                    <a:alpha val="43137"/>
                  </a:srgbClr>
                </a:outerShdw>
              </a:effectLst>
            </a:endParaRPr>
          </a:p>
          <a:p>
            <a:endParaRPr lang="en-US" sz="3600" dirty="0">
              <a:effectLst>
                <a:outerShdw blurRad="38100" dist="38100" dir="2700000" algn="tl">
                  <a:srgbClr val="000000">
                    <a:alpha val="43137"/>
                  </a:srgbClr>
                </a:outerShdw>
              </a:effectLst>
            </a:endParaRPr>
          </a:p>
        </p:txBody>
      </p:sp>
      <p:pic>
        <p:nvPicPr>
          <p:cNvPr id="4" name="Picture 2" descr="Related image">
            <a:extLst>
              <a:ext uri="{FF2B5EF4-FFF2-40B4-BE49-F238E27FC236}">
                <a16:creationId xmlns:a16="http://schemas.microsoft.com/office/drawing/2014/main" id="{DE7CA5BA-6119-449E-9B52-44A32D366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095" y="-403662"/>
            <a:ext cx="6423258" cy="766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15 – Ezekiel 25-26</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144378" y="1642535"/>
            <a:ext cx="8999621" cy="5258873"/>
          </a:xfrm>
        </p:spPr>
        <p:txBody>
          <a:bodyPr>
            <a:normAutofit fontScale="92500" lnSpcReduction="10000"/>
          </a:bodyPr>
          <a:lstStyle/>
          <a:p>
            <a:pPr marL="0" indent="0">
              <a:buNone/>
            </a:pPr>
            <a:r>
              <a:rPr lang="en-US" sz="4000" b="1" i="1" u="sng" dirty="0">
                <a:effectLst>
                  <a:outerShdw blurRad="38100" dist="38100" dir="2700000" algn="tl">
                    <a:srgbClr val="000000">
                      <a:alpha val="43137"/>
                    </a:srgbClr>
                  </a:outerShdw>
                </a:effectLst>
              </a:rPr>
              <a:t>Prophecies Against Neighboring Nations   </a:t>
            </a:r>
            <a:r>
              <a:rPr lang="en-US" sz="4000" i="1" dirty="0">
                <a:effectLst>
                  <a:outerShdw blurRad="38100" dist="38100" dir="2700000" algn="tl">
                    <a:srgbClr val="000000">
                      <a:alpha val="43137"/>
                    </a:srgbClr>
                  </a:outerShdw>
                </a:effectLst>
              </a:rPr>
              <a:t>(Ezekiel 25)</a:t>
            </a:r>
          </a:p>
          <a:p>
            <a:r>
              <a:rPr lang="en-US" sz="3500" dirty="0">
                <a:effectLst>
                  <a:outerShdw blurRad="38100" dist="38100" dir="2700000" algn="tl">
                    <a:srgbClr val="000000">
                      <a:alpha val="43137"/>
                    </a:srgbClr>
                  </a:outerShdw>
                </a:effectLst>
              </a:rPr>
              <a:t>Ammon’s </a:t>
            </a:r>
            <a:r>
              <a:rPr lang="en-US" sz="3500" b="1" dirty="0">
                <a:effectLst>
                  <a:outerShdw blurRad="38100" dist="38100" dir="2700000" algn="tl">
                    <a:srgbClr val="000000">
                      <a:alpha val="43137"/>
                    </a:srgbClr>
                  </a:outerShdw>
                </a:effectLst>
              </a:rPr>
              <a:t>attitude</a:t>
            </a:r>
            <a:r>
              <a:rPr lang="en-US" sz="3500" dirty="0">
                <a:effectLst>
                  <a:outerShdw blurRad="38100" dist="38100" dir="2700000" algn="tl">
                    <a:srgbClr val="000000">
                      <a:alpha val="43137"/>
                    </a:srgbClr>
                  </a:outerShdw>
                </a:effectLst>
              </a:rPr>
              <a:t> toward God’s people  condemned her (25:1-7)</a:t>
            </a:r>
            <a:endParaRPr lang="en-US" sz="3000" dirty="0">
              <a:effectLst>
                <a:outerShdw blurRad="38100" dist="38100" dir="2700000" algn="tl">
                  <a:srgbClr val="000000">
                    <a:alpha val="43137"/>
                  </a:srgbClr>
                </a:outerShdw>
              </a:effectLst>
            </a:endParaRPr>
          </a:p>
          <a:p>
            <a:r>
              <a:rPr lang="en-US" sz="3500" dirty="0">
                <a:effectLst>
                  <a:outerShdw blurRad="38100" dist="38100" dir="2700000" algn="tl">
                    <a:srgbClr val="000000">
                      <a:alpha val="43137"/>
                    </a:srgbClr>
                  </a:outerShdw>
                </a:effectLst>
              </a:rPr>
              <a:t>Moab is condemned for claiming that Judah was  no different than other nations (25:8-11)</a:t>
            </a:r>
          </a:p>
          <a:p>
            <a:pPr marL="461963" lvl="1" indent="-227013"/>
            <a:r>
              <a:rPr lang="en-US" sz="3000" i="1" dirty="0">
                <a:solidFill>
                  <a:srgbClr val="800000"/>
                </a:solidFill>
                <a:effectLst>
                  <a:outerShdw blurRad="38100" dist="38100" dir="2700000" algn="tl">
                    <a:srgbClr val="000000">
                      <a:alpha val="43137"/>
                    </a:srgbClr>
                  </a:outerShdw>
                </a:effectLst>
              </a:rPr>
              <a:t>Nebuchadnezzar came against Ammon &amp; Moab in 581 BC</a:t>
            </a:r>
          </a:p>
          <a:p>
            <a:r>
              <a:rPr lang="en-US" sz="3500" dirty="0">
                <a:effectLst>
                  <a:outerShdw blurRad="38100" dist="38100" dir="2700000" algn="tl">
                    <a:srgbClr val="000000">
                      <a:alpha val="43137"/>
                    </a:srgbClr>
                  </a:outerShdw>
                </a:effectLst>
              </a:rPr>
              <a:t>Edom’s history of vengefulness toward Israel condemned her (25:12-14)</a:t>
            </a:r>
          </a:p>
          <a:p>
            <a:r>
              <a:rPr lang="en-US" sz="3500" dirty="0">
                <a:effectLst>
                  <a:outerShdw blurRad="38100" dist="38100" dir="2700000" algn="tl">
                    <a:srgbClr val="000000">
                      <a:alpha val="43137"/>
                    </a:srgbClr>
                  </a:outerShdw>
                </a:effectLst>
              </a:rPr>
              <a:t>God would punish Philistia for her perpetual hatred and  vengefulness against Israel (25:15-17)</a:t>
            </a: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097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15 – Ezekiel 25-26</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211756" y="1549667"/>
            <a:ext cx="8778240" cy="5351741"/>
          </a:xfrm>
        </p:spPr>
        <p:txBody>
          <a:bodyPr>
            <a:normAutofit fontScale="92500" lnSpcReduction="10000"/>
          </a:bodyPr>
          <a:lstStyle/>
          <a:p>
            <a:pPr marL="0" indent="0">
              <a:buNone/>
            </a:pPr>
            <a:r>
              <a:rPr lang="en-US" sz="4000" b="1" i="1" u="sng" dirty="0">
                <a:effectLst>
                  <a:outerShdw blurRad="38100" dist="38100" dir="2700000" algn="tl">
                    <a:srgbClr val="000000">
                      <a:alpha val="43137"/>
                    </a:srgbClr>
                  </a:outerShdw>
                </a:effectLst>
              </a:rPr>
              <a:t>Prophecy Against </a:t>
            </a:r>
            <a:r>
              <a:rPr lang="en-US" sz="4000" b="1" i="1" u="sng" dirty="0" err="1">
                <a:effectLst>
                  <a:outerShdw blurRad="38100" dist="38100" dir="2700000" algn="tl">
                    <a:srgbClr val="000000">
                      <a:alpha val="43137"/>
                    </a:srgbClr>
                  </a:outerShdw>
                </a:effectLst>
              </a:rPr>
              <a:t>Tyre</a:t>
            </a:r>
            <a:r>
              <a:rPr lang="en-US" sz="4000" b="1" i="1" u="sng" dirty="0">
                <a:effectLst>
                  <a:outerShdw blurRad="38100" dist="38100" dir="2700000" algn="tl">
                    <a:srgbClr val="000000">
                      <a:alpha val="43137"/>
                    </a:srgbClr>
                  </a:outerShdw>
                </a:effectLst>
              </a:rPr>
              <a:t> (Ezekiel 26)</a:t>
            </a:r>
          </a:p>
          <a:p>
            <a:r>
              <a:rPr lang="en-US" sz="3600" dirty="0" err="1">
                <a:effectLst>
                  <a:outerShdw blurRad="38100" dist="38100" dir="2700000" algn="tl">
                    <a:srgbClr val="000000">
                      <a:alpha val="43137"/>
                    </a:srgbClr>
                  </a:outerShdw>
                </a:effectLst>
              </a:rPr>
              <a:t>Tyre</a:t>
            </a:r>
            <a:r>
              <a:rPr lang="en-US" sz="3600" dirty="0">
                <a:effectLst>
                  <a:outerShdw blurRad="38100" dist="38100" dir="2700000" algn="tl">
                    <a:srgbClr val="000000">
                      <a:alpha val="43137"/>
                    </a:srgbClr>
                  </a:outerShdw>
                </a:effectLst>
              </a:rPr>
              <a:t> is condemned because she gloated over the fall of Jerusalem (26:1-2)</a:t>
            </a:r>
          </a:p>
          <a:p>
            <a:r>
              <a:rPr lang="en-US" sz="3600" dirty="0">
                <a:effectLst>
                  <a:outerShdw blurRad="38100" dist="38100" dir="2700000" algn="tl">
                    <a:srgbClr val="000000">
                      <a:alpha val="43137"/>
                    </a:srgbClr>
                  </a:outerShdw>
                </a:effectLst>
              </a:rPr>
              <a:t>The prophecy includes details of several unlikely occurrences:</a:t>
            </a:r>
          </a:p>
          <a:p>
            <a:pPr marL="512763" lvl="1" indent="-277813"/>
            <a:r>
              <a:rPr lang="en-US" sz="3200" i="1" dirty="0">
                <a:solidFill>
                  <a:srgbClr val="800000"/>
                </a:solidFill>
                <a:effectLst>
                  <a:outerShdw blurRad="38100" dist="38100" dir="2700000" algn="tl">
                    <a:srgbClr val="000000">
                      <a:alpha val="43137"/>
                    </a:srgbClr>
                  </a:outerShdw>
                </a:effectLst>
              </a:rPr>
              <a:t>Many nations coming against </a:t>
            </a:r>
            <a:r>
              <a:rPr lang="en-US" sz="3200" i="1" dirty="0" err="1">
                <a:solidFill>
                  <a:srgbClr val="800000"/>
                </a:solidFill>
                <a:effectLst>
                  <a:outerShdw blurRad="38100" dist="38100" dir="2700000" algn="tl">
                    <a:srgbClr val="000000">
                      <a:alpha val="43137"/>
                    </a:srgbClr>
                  </a:outerShdw>
                </a:effectLst>
              </a:rPr>
              <a:t>Tyre</a:t>
            </a:r>
            <a:endParaRPr lang="en-US" sz="3200" i="1" dirty="0">
              <a:solidFill>
                <a:srgbClr val="800000"/>
              </a:solidFill>
              <a:effectLst>
                <a:outerShdw blurRad="38100" dist="38100" dir="2700000" algn="tl">
                  <a:srgbClr val="000000">
                    <a:alpha val="43137"/>
                  </a:srgbClr>
                </a:outerShdw>
              </a:effectLst>
            </a:endParaRPr>
          </a:p>
          <a:p>
            <a:pPr marL="512763" lvl="1" indent="-277813"/>
            <a:r>
              <a:rPr lang="en-US" sz="3200" i="1" dirty="0">
                <a:solidFill>
                  <a:srgbClr val="800000"/>
                </a:solidFill>
                <a:effectLst>
                  <a:outerShdw blurRad="38100" dist="38100" dir="2700000" algn="tl">
                    <a:srgbClr val="000000">
                      <a:alpha val="43137"/>
                    </a:srgbClr>
                  </a:outerShdw>
                </a:effectLst>
              </a:rPr>
              <a:t>It would be made a bare rock</a:t>
            </a:r>
          </a:p>
          <a:p>
            <a:pPr marL="512763" lvl="1" indent="-277813"/>
            <a:r>
              <a:rPr lang="en-US" sz="3200" i="1" dirty="0">
                <a:solidFill>
                  <a:srgbClr val="800000"/>
                </a:solidFill>
                <a:effectLst>
                  <a:outerShdw blurRad="38100" dist="38100" dir="2700000" algn="tl">
                    <a:srgbClr val="000000">
                      <a:alpha val="43137"/>
                    </a:srgbClr>
                  </a:outerShdw>
                </a:effectLst>
              </a:rPr>
              <a:t>It would become a place for spreading nets in the midst of the sea</a:t>
            </a:r>
          </a:p>
          <a:p>
            <a:pPr marL="512763" lvl="1" indent="-277813"/>
            <a:r>
              <a:rPr lang="en-US" sz="3200" i="1" dirty="0">
                <a:solidFill>
                  <a:srgbClr val="800000"/>
                </a:solidFill>
                <a:effectLst>
                  <a:outerShdw blurRad="38100" dist="38100" dir="2700000" algn="tl">
                    <a:srgbClr val="000000">
                      <a:alpha val="43137"/>
                    </a:srgbClr>
                  </a:outerShdw>
                </a:effectLst>
              </a:rPr>
              <a:t>Nebuchadnezzar would destroy the mainland city and villages</a:t>
            </a:r>
          </a:p>
          <a:p>
            <a:pPr marL="512763" lvl="1" indent="-277813"/>
            <a:r>
              <a:rPr lang="en-US" sz="3200" i="1" dirty="0">
                <a:solidFill>
                  <a:srgbClr val="800000"/>
                </a:solidFill>
                <a:effectLst>
                  <a:outerShdw blurRad="38100" dist="38100" dir="2700000" algn="tl">
                    <a:srgbClr val="000000">
                      <a:alpha val="43137"/>
                    </a:srgbClr>
                  </a:outerShdw>
                </a:effectLst>
              </a:rPr>
              <a:t>The city would not be rebuilt</a:t>
            </a:r>
          </a:p>
        </p:txBody>
      </p:sp>
    </p:spTree>
    <p:extLst>
      <p:ext uri="{BB962C8B-B14F-4D97-AF65-F5344CB8AC3E}">
        <p14:creationId xmlns:p14="http://schemas.microsoft.com/office/powerpoint/2010/main" val="342325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israel-judah_map">
            <a:extLst>
              <a:ext uri="{FF2B5EF4-FFF2-40B4-BE49-F238E27FC236}">
                <a16:creationId xmlns:a16="http://schemas.microsoft.com/office/drawing/2014/main" id="{7682619A-4C34-4895-B05E-F6D45CE9B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36" y="-427785"/>
            <a:ext cx="6639110" cy="9381385"/>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a:extLst>
              <a:ext uri="{FF2B5EF4-FFF2-40B4-BE49-F238E27FC236}">
                <a16:creationId xmlns:a16="http://schemas.microsoft.com/office/drawing/2014/main" id="{0C27BC51-2667-49BB-B447-8F4B802396EA}"/>
              </a:ext>
            </a:extLst>
          </p:cNvPr>
          <p:cNvSpPr>
            <a:spLocks noGrp="1" noChangeArrowheads="1"/>
          </p:cNvSpPr>
          <p:nvPr>
            <p:ph idx="1"/>
          </p:nvPr>
        </p:nvSpPr>
        <p:spPr>
          <a:xfrm>
            <a:off x="5030804" y="861218"/>
            <a:ext cx="3438659" cy="5135563"/>
          </a:xfrm>
        </p:spPr>
        <p:txBody>
          <a:bodyPr>
            <a:normAutofit/>
          </a:bodyPr>
          <a:lstStyle/>
          <a:p>
            <a:pPr marL="0" indent="0">
              <a:buNone/>
            </a:pPr>
            <a:r>
              <a:rPr lang="en-US" altLang="en-US" sz="3200" dirty="0"/>
              <a:t>The prophecy against </a:t>
            </a:r>
            <a:r>
              <a:rPr lang="en-US" altLang="en-US" sz="3200" dirty="0" err="1"/>
              <a:t>Tyre</a:t>
            </a:r>
            <a:r>
              <a:rPr lang="en-US" altLang="en-US" sz="3200" dirty="0"/>
              <a:t> found in Ezekiel  26:3-5 and 11-14 was fulfilled in detail by Alexander the Great during his campaign through Palestine in 332 BC </a:t>
            </a:r>
          </a:p>
        </p:txBody>
      </p:sp>
    </p:spTree>
    <p:extLst>
      <p:ext uri="{BB962C8B-B14F-4D97-AF65-F5344CB8AC3E}">
        <p14:creationId xmlns:p14="http://schemas.microsoft.com/office/powerpoint/2010/main" val="27879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B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map_tyre">
            <a:extLst>
              <a:ext uri="{FF2B5EF4-FFF2-40B4-BE49-F238E27FC236}">
                <a16:creationId xmlns:a16="http://schemas.microsoft.com/office/drawing/2014/main" id="{6CA850CE-FAD8-4361-A5BC-D0628035D2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39" r="2" b="18647"/>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9AE02A-ABBC-49F4-BBD1-03144EEF24BB}"/>
              </a:ext>
            </a:extLst>
          </p:cNvPr>
          <p:cNvSpPr>
            <a:spLocks noGrp="1"/>
          </p:cNvSpPr>
          <p:nvPr>
            <p:ph idx="1"/>
          </p:nvPr>
        </p:nvSpPr>
        <p:spPr>
          <a:xfrm>
            <a:off x="5650991" y="244732"/>
            <a:ext cx="3319753" cy="6425577"/>
          </a:xfrm>
        </p:spPr>
        <p:txBody>
          <a:bodyPr anchor="ctr">
            <a:normAutofit fontScale="92500" lnSpcReduction="10000"/>
          </a:bodyPr>
          <a:lstStyle/>
          <a:p>
            <a:pPr marL="0" indent="0" algn="ctr">
              <a:buNone/>
            </a:pPr>
            <a:r>
              <a:rPr lang="en-US" sz="1800" dirty="0">
                <a:solidFill>
                  <a:srgbClr val="FFFFFF"/>
                </a:solidFill>
              </a:rPr>
              <a:t>Alexander wished to make a personal sacrifice in the temple of Heracles on the island city of </a:t>
            </a:r>
            <a:r>
              <a:rPr lang="en-US" sz="1800" dirty="0" err="1">
                <a:solidFill>
                  <a:srgbClr val="FFFFFF"/>
                </a:solidFill>
              </a:rPr>
              <a:t>Tyre</a:t>
            </a:r>
            <a:r>
              <a:rPr lang="en-US" sz="1800" dirty="0">
                <a:solidFill>
                  <a:srgbClr val="FFFFFF"/>
                </a:solidFill>
              </a:rPr>
              <a:t>. Apparently, because the Tyrians considered their island refuge virtually impregnable, they refused his request. Upon receiving their refusal, Alexander immediately set to work on a plan to conquer the city. He set upon the task of building a land bridge or cause way (Siculus calls it a “mole”) from the mainland city of </a:t>
            </a:r>
            <a:r>
              <a:rPr lang="en-US" sz="1800" dirty="0" err="1">
                <a:solidFill>
                  <a:srgbClr val="FFFFFF"/>
                </a:solidFill>
              </a:rPr>
              <a:t>Tyre</a:t>
            </a:r>
            <a:r>
              <a:rPr lang="en-US" sz="1800" dirty="0">
                <a:solidFill>
                  <a:srgbClr val="FFFFFF"/>
                </a:solidFill>
              </a:rPr>
              <a:t> to the island city. Siculus stated: “Immediately he demolished what was called Old </a:t>
            </a:r>
            <a:r>
              <a:rPr lang="en-US" sz="1800" dirty="0" err="1">
                <a:solidFill>
                  <a:srgbClr val="FFFFFF"/>
                </a:solidFill>
              </a:rPr>
              <a:t>Tyre</a:t>
            </a:r>
            <a:r>
              <a:rPr lang="en-US" sz="1800" dirty="0">
                <a:solidFill>
                  <a:srgbClr val="FFFFFF"/>
                </a:solidFill>
              </a:rPr>
              <a:t> and set many tens of thousands of men to work carrying stones to construct a mole” (17.40). This unprecedented action took the Tyrians by complete surprise. And yet, even though this action was unprecedented militarily, it was exactly what one might expect from the description of the destruction of </a:t>
            </a:r>
            <a:r>
              <a:rPr lang="en-US" sz="1800" dirty="0" err="1">
                <a:solidFill>
                  <a:srgbClr val="FFFFFF"/>
                </a:solidFill>
              </a:rPr>
              <a:t>Tyre</a:t>
            </a:r>
            <a:r>
              <a:rPr lang="en-US" sz="1800" dirty="0">
                <a:solidFill>
                  <a:srgbClr val="FFFFFF"/>
                </a:solidFill>
              </a:rPr>
              <a:t> given by Ezekiel hundreds of years before. The mainland city was demolished and all her stones, timber, and soil were thrown into the midst of the sea</a:t>
            </a:r>
            <a:r>
              <a:rPr lang="en-US" sz="1600" dirty="0">
                <a:solidFill>
                  <a:srgbClr val="FFFFFF"/>
                </a:solidFill>
              </a:rPr>
              <a:t>. </a:t>
            </a:r>
            <a:r>
              <a:rPr lang="en-US" sz="900" dirty="0">
                <a:solidFill>
                  <a:srgbClr val="FFFFFF"/>
                </a:solidFill>
              </a:rPr>
              <a:t>(Kyle Butt, AplogeticsPress.org., </a:t>
            </a:r>
            <a:r>
              <a:rPr lang="en-US" sz="900" i="1" dirty="0" err="1">
                <a:solidFill>
                  <a:srgbClr val="FFFFFF"/>
                </a:solidFill>
              </a:rPr>
              <a:t>Tyre</a:t>
            </a:r>
            <a:r>
              <a:rPr lang="en-US" sz="900" i="1" dirty="0">
                <a:solidFill>
                  <a:srgbClr val="FFFFFF"/>
                </a:solidFill>
              </a:rPr>
              <a:t> in Prophecy, </a:t>
            </a:r>
            <a:r>
              <a:rPr lang="en-US" sz="900" dirty="0">
                <a:solidFill>
                  <a:srgbClr val="FFFFFF"/>
                </a:solidFill>
              </a:rPr>
              <a:t>2006)</a:t>
            </a:r>
            <a:endParaRPr lang="en-US" sz="1400" dirty="0">
              <a:solidFill>
                <a:srgbClr val="FFFFFF"/>
              </a:solidFill>
            </a:endParaRPr>
          </a:p>
        </p:txBody>
      </p:sp>
      <p:sp>
        <p:nvSpPr>
          <p:cNvPr id="2" name="Rectangle 1">
            <a:extLst>
              <a:ext uri="{FF2B5EF4-FFF2-40B4-BE49-F238E27FC236}">
                <a16:creationId xmlns:a16="http://schemas.microsoft.com/office/drawing/2014/main" id="{5BE3C7D3-4310-4107-A060-039EF02AEAFE}"/>
              </a:ext>
            </a:extLst>
          </p:cNvPr>
          <p:cNvSpPr/>
          <p:nvPr/>
        </p:nvSpPr>
        <p:spPr>
          <a:xfrm>
            <a:off x="241299" y="4609593"/>
            <a:ext cx="5298090" cy="1938992"/>
          </a:xfrm>
          <a:prstGeom prst="rect">
            <a:avLst/>
          </a:prstGeom>
        </p:spPr>
        <p:txBody>
          <a:bodyPr wrap="square">
            <a:spAutoFit/>
          </a:bodyPr>
          <a:lstStyle/>
          <a:p>
            <a:pPr algn="ctr"/>
            <a:r>
              <a:rPr lang="en-US" sz="2400" dirty="0">
                <a:solidFill>
                  <a:srgbClr val="FFFFFF"/>
                </a:solidFill>
              </a:rPr>
              <a:t>The Ancient historian </a:t>
            </a:r>
            <a:r>
              <a:rPr lang="en-US" sz="2400" dirty="0" err="1">
                <a:solidFill>
                  <a:srgbClr val="FFFFFF"/>
                </a:solidFill>
              </a:rPr>
              <a:t>Diodorus</a:t>
            </a:r>
            <a:r>
              <a:rPr lang="en-US" sz="2400" dirty="0">
                <a:solidFill>
                  <a:srgbClr val="FFFFFF"/>
                </a:solidFill>
              </a:rPr>
              <a:t> Siculus lived from 80-20 B.C. and  wrote extensively of Alexander the Great’s dealing with </a:t>
            </a:r>
            <a:r>
              <a:rPr lang="en-US" sz="2400" dirty="0" err="1">
                <a:solidFill>
                  <a:srgbClr val="FFFFFF"/>
                </a:solidFill>
              </a:rPr>
              <a:t>Tyre</a:t>
            </a:r>
            <a:r>
              <a:rPr lang="en-US" sz="2400" dirty="0">
                <a:solidFill>
                  <a:srgbClr val="FFFFFF"/>
                </a:solidFill>
              </a:rPr>
              <a:t>. The information at right is derived from what Siculus wrote.</a:t>
            </a:r>
          </a:p>
        </p:txBody>
      </p:sp>
    </p:spTree>
    <p:extLst>
      <p:ext uri="{BB962C8B-B14F-4D97-AF65-F5344CB8AC3E}">
        <p14:creationId xmlns:p14="http://schemas.microsoft.com/office/powerpoint/2010/main" val="41787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yrefromair">
            <a:extLst>
              <a:ext uri="{FF2B5EF4-FFF2-40B4-BE49-F238E27FC236}">
                <a16:creationId xmlns:a16="http://schemas.microsoft.com/office/drawing/2014/main" id="{09C7B786-5AF4-40DD-AB37-B3F5297F6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1" y="1"/>
            <a:ext cx="9170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
            <a:extLst>
              <a:ext uri="{FF2B5EF4-FFF2-40B4-BE49-F238E27FC236}">
                <a16:creationId xmlns:a16="http://schemas.microsoft.com/office/drawing/2014/main" id="{3CF92862-F205-4F05-A797-2BF517E44498}"/>
              </a:ext>
            </a:extLst>
          </p:cNvPr>
          <p:cNvSpPr>
            <a:spLocks noGrp="1" noChangeArrowheads="1"/>
          </p:cNvSpPr>
          <p:nvPr>
            <p:ph type="title"/>
          </p:nvPr>
        </p:nvSpPr>
        <p:spPr>
          <a:xfrm>
            <a:off x="298383" y="387929"/>
            <a:ext cx="4745256" cy="1527498"/>
          </a:xfrm>
        </p:spPr>
        <p:txBody>
          <a:bodyPr>
            <a:normAutofit/>
          </a:bodyPr>
          <a:lstStyle/>
          <a:p>
            <a:pPr algn="l"/>
            <a:r>
              <a:rPr lang="en-US"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Aerial photo of modern </a:t>
            </a:r>
            <a:r>
              <a:rPr lang="en-US" altLang="en-US" sz="40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Tyre</a:t>
            </a:r>
            <a:endParaRPr lang="en-US"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ndParaRPr>
          </a:p>
        </p:txBody>
      </p:sp>
    </p:spTree>
    <p:extLst>
      <p:ext uri="{BB962C8B-B14F-4D97-AF65-F5344CB8AC3E}">
        <p14:creationId xmlns:p14="http://schemas.microsoft.com/office/powerpoint/2010/main" val="1952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http://3.bp.blogspot.com/-oDL09ZSGmcg/Tc1xnFh355I/AAAAAAAABGc/p07qfJU_etk/s1600/Tyre-aerial-photo-by-France-Military-1934.jpg">
            <a:extLst>
              <a:ext uri="{FF2B5EF4-FFF2-40B4-BE49-F238E27FC236}">
                <a16:creationId xmlns:a16="http://schemas.microsoft.com/office/drawing/2014/main" id="{83A54A93-BE70-4D7D-972E-C71912E816C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240253" cy="807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ED410A80-5AAF-425C-877C-CB01501B3423}"/>
              </a:ext>
            </a:extLst>
          </p:cNvPr>
          <p:cNvSpPr>
            <a:spLocks noGrp="1" noChangeArrowheads="1"/>
          </p:cNvSpPr>
          <p:nvPr>
            <p:ph type="title"/>
          </p:nvPr>
        </p:nvSpPr>
        <p:spPr>
          <a:xfrm>
            <a:off x="442761" y="249384"/>
            <a:ext cx="3975235" cy="1579416"/>
          </a:xfrm>
        </p:spPr>
        <p:txBody>
          <a:bodyPr>
            <a:normAutofit/>
          </a:bodyPr>
          <a:lstStyle/>
          <a:p>
            <a:pPr algn="ctr"/>
            <a:r>
              <a:rPr lang="en-US"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Aerial photo of </a:t>
            </a:r>
            <a:r>
              <a:rPr lang="en-US" altLang="en-US" sz="3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Tyre</a:t>
            </a:r>
            <a:r>
              <a:rPr lang="en-US"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 taken in 1934</a:t>
            </a:r>
          </a:p>
        </p:txBody>
      </p:sp>
    </p:spTree>
    <p:extLst>
      <p:ext uri="{BB962C8B-B14F-4D97-AF65-F5344CB8AC3E}">
        <p14:creationId xmlns:p14="http://schemas.microsoft.com/office/powerpoint/2010/main" val="3411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15 – Ezekiel 25-26</a:t>
            </a:r>
            <a:endParaRPr lang="en-US" b="1" dirty="0">
              <a:effectLst>
                <a:glow rad="101600">
                  <a:schemeClr val="accent2">
                    <a:lumMod val="20000"/>
                    <a:lumOff val="80000"/>
                    <a:alpha val="6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105878" y="1642535"/>
            <a:ext cx="8912994" cy="5258873"/>
          </a:xfrm>
        </p:spPr>
        <p:txBody>
          <a:bodyPr>
            <a:normAutofit/>
          </a:bodyPr>
          <a:lstStyle/>
          <a:p>
            <a:pPr marL="0" indent="0">
              <a:buNone/>
            </a:pPr>
            <a:r>
              <a:rPr lang="en-US" sz="4000" b="1" i="1" u="sng" dirty="0">
                <a:effectLst>
                  <a:outerShdw blurRad="38100" dist="38100" dir="2700000" algn="tl">
                    <a:srgbClr val="000000">
                      <a:alpha val="43137"/>
                    </a:srgbClr>
                  </a:outerShdw>
                </a:effectLst>
              </a:rPr>
              <a:t>Prophecy Against </a:t>
            </a:r>
            <a:r>
              <a:rPr lang="en-US" sz="4000" b="1" i="1" u="sng" dirty="0" err="1">
                <a:effectLst>
                  <a:outerShdw blurRad="38100" dist="38100" dir="2700000" algn="tl">
                    <a:srgbClr val="000000">
                      <a:alpha val="43137"/>
                    </a:srgbClr>
                  </a:outerShdw>
                </a:effectLst>
              </a:rPr>
              <a:t>Tyre</a:t>
            </a:r>
            <a:r>
              <a:rPr lang="en-US" sz="4000" b="1" i="1" u="sng" dirty="0">
                <a:effectLst>
                  <a:outerShdw blurRad="38100" dist="38100" dir="2700000" algn="tl">
                    <a:srgbClr val="000000">
                      <a:alpha val="43137"/>
                    </a:srgbClr>
                  </a:outerShdw>
                </a:effectLst>
              </a:rPr>
              <a:t> (Ezekiel 26)</a:t>
            </a:r>
          </a:p>
          <a:p>
            <a:r>
              <a:rPr lang="en-US" sz="3600" dirty="0"/>
              <a:t>The actions of Nebuchadnezzar’s army are detailed in Ezekiel 26:7-11</a:t>
            </a:r>
          </a:p>
          <a:p>
            <a:pPr marL="515938" lvl="1" indent="-284163">
              <a:tabLst>
                <a:tab pos="515938" algn="l"/>
              </a:tabLst>
            </a:pPr>
            <a:r>
              <a:rPr lang="en-US" sz="3200" dirty="0"/>
              <a:t>Ezekiel later became aware of the fact that Nebuchadnezzar’s army did not complete the destruction of </a:t>
            </a:r>
            <a:r>
              <a:rPr lang="en-US" sz="3200" dirty="0" err="1"/>
              <a:t>Tyre</a:t>
            </a:r>
            <a:r>
              <a:rPr lang="en-US" sz="3200" dirty="0"/>
              <a:t> (29:18)</a:t>
            </a:r>
          </a:p>
          <a:p>
            <a:pPr marL="515938" lvl="1" indent="-284163">
              <a:tabLst>
                <a:tab pos="515938" algn="l"/>
              </a:tabLst>
            </a:pPr>
            <a:r>
              <a:rPr lang="en-US" sz="3200" dirty="0"/>
              <a:t>Josephus, quoting “the records of the Phoenicians,” says that Nebuchadnezzar “besieged </a:t>
            </a:r>
            <a:r>
              <a:rPr lang="en-US" sz="3200" dirty="0" err="1"/>
              <a:t>Tyre</a:t>
            </a:r>
            <a:r>
              <a:rPr lang="en-US" sz="3200" dirty="0"/>
              <a:t> for thirteen years in the days of </a:t>
            </a:r>
            <a:r>
              <a:rPr lang="en-US" sz="3200" dirty="0" err="1"/>
              <a:t>Ithobal</a:t>
            </a:r>
            <a:r>
              <a:rPr lang="en-US" sz="3200" dirty="0"/>
              <a:t>, their king” (</a:t>
            </a:r>
            <a:r>
              <a:rPr lang="en-US" sz="3200" i="1" dirty="0"/>
              <a:t>Against </a:t>
            </a:r>
            <a:r>
              <a:rPr lang="en-US" sz="3200" i="1" dirty="0" err="1"/>
              <a:t>Apion</a:t>
            </a:r>
            <a:r>
              <a:rPr lang="en-US" sz="3200" dirty="0"/>
              <a:t>, 1.21). </a:t>
            </a:r>
          </a:p>
        </p:txBody>
      </p:sp>
    </p:spTree>
    <p:extLst>
      <p:ext uri="{BB962C8B-B14F-4D97-AF65-F5344CB8AC3E}">
        <p14:creationId xmlns:p14="http://schemas.microsoft.com/office/powerpoint/2010/main" val="210474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TotalTime>
  <Words>501</Words>
  <Application>Microsoft Office PowerPoint</Application>
  <PresentationFormat>On-screen Show (4:3)</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Algerian</vt:lpstr>
      <vt:lpstr>Calibri</vt:lpstr>
      <vt:lpstr>Calibri Light</vt:lpstr>
      <vt:lpstr>Office Theme</vt:lpstr>
      <vt:lpstr>Ezekiel</vt:lpstr>
      <vt:lpstr>PowerPoint Presentation</vt:lpstr>
      <vt:lpstr>Ezekiel      Lessons 15 – Ezekiel 25-26</vt:lpstr>
      <vt:lpstr>Ezekiel      Lessons 15 – Ezekiel 25-26</vt:lpstr>
      <vt:lpstr>PowerPoint Presentation</vt:lpstr>
      <vt:lpstr>PowerPoint Presentation</vt:lpstr>
      <vt:lpstr>Aerial photo of modern Tyre</vt:lpstr>
      <vt:lpstr>Aerial photo of Tyre taken in 1934</vt:lpstr>
      <vt:lpstr>Ezekiel      Lessons 15 – Ezekiel 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119</cp:revision>
  <cp:lastPrinted>2018-10-19T21:36:41Z</cp:lastPrinted>
  <dcterms:created xsi:type="dcterms:W3CDTF">2017-05-23T20:42:49Z</dcterms:created>
  <dcterms:modified xsi:type="dcterms:W3CDTF">2018-10-19T21:37:29Z</dcterms:modified>
</cp:coreProperties>
</file>